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308" r:id="rId3"/>
    <p:sldId id="314" r:id="rId4"/>
    <p:sldId id="332" r:id="rId5"/>
    <p:sldId id="315" r:id="rId6"/>
    <p:sldId id="320" r:id="rId7"/>
    <p:sldId id="321" r:id="rId8"/>
    <p:sldId id="319" r:id="rId9"/>
    <p:sldId id="312" r:id="rId10"/>
    <p:sldId id="326" r:id="rId11"/>
    <p:sldId id="323" r:id="rId12"/>
    <p:sldId id="316" r:id="rId13"/>
    <p:sldId id="317" r:id="rId14"/>
    <p:sldId id="318" r:id="rId15"/>
    <p:sldId id="334" r:id="rId16"/>
    <p:sldId id="335" r:id="rId17"/>
    <p:sldId id="336" r:id="rId18"/>
    <p:sldId id="337" r:id="rId19"/>
    <p:sldId id="324" r:id="rId20"/>
    <p:sldId id="330" r:id="rId21"/>
    <p:sldId id="331" r:id="rId22"/>
    <p:sldId id="327" r:id="rId23"/>
    <p:sldId id="329" r:id="rId24"/>
    <p:sldId id="328" r:id="rId25"/>
    <p:sldId id="333" r:id="rId26"/>
  </p:sldIdLst>
  <p:sldSz cx="9144000" cy="6858000" type="screen4x3"/>
  <p:notesSz cx="6761163" cy="9942513"/>
  <p:defaultTextStyle>
    <a:defPPr>
      <a:defRPr lang="uk-UA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ПАТЕНКО Олена" initials="ІО" lastIdx="1" clrIdx="0">
    <p:extLst>
      <p:ext uri="{19B8F6BF-5375-455C-9EA6-DF929625EA0E}">
        <p15:presenceInfo xmlns:p15="http://schemas.microsoft.com/office/powerpoint/2012/main" xmlns="" userId="ІПАТЕНКО Оле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E28"/>
    <a:srgbClr val="0D893C"/>
    <a:srgbClr val="E6F2E6"/>
    <a:srgbClr val="FEFEFE"/>
    <a:srgbClr val="6FCB6F"/>
    <a:srgbClr val="EBE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0" autoAdjust="0"/>
    <p:restoredTop sz="94364" autoAdjust="0"/>
  </p:normalViewPr>
  <p:slideViewPr>
    <p:cSldViewPr>
      <p:cViewPr>
        <p:scale>
          <a:sx n="80" d="100"/>
          <a:sy n="80" d="100"/>
        </p:scale>
        <p:origin x="-1092" y="216"/>
      </p:cViewPr>
      <p:guideLst>
        <p:guide orient="horz" pos="228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3031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29277" y="0"/>
            <a:ext cx="293031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E110-B52F-474A-B07C-7CBFD3D8606C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2" y="9444118"/>
            <a:ext cx="293031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29277" y="9444118"/>
            <a:ext cx="293031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5BE0F-C685-4C67-8B4F-2649C09607C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7794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C07BC-7310-4BC5-B14F-5F6224A996CB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E1080-7F88-47A5-86AE-C9F00848BC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68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23.11.2023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700" algn="l" defTabSz="91423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увати 1"/>
          <p:cNvGrpSpPr/>
          <p:nvPr/>
        </p:nvGrpSpPr>
        <p:grpSpPr>
          <a:xfrm>
            <a:off x="0" y="2579962"/>
            <a:ext cx="9144000" cy="1436833"/>
            <a:chOff x="0" y="2579962"/>
            <a:chExt cx="9144000" cy="1436833"/>
          </a:xfrm>
        </p:grpSpPr>
        <p:sp>
          <p:nvSpPr>
            <p:cNvPr id="3" name="Прямокутник 2"/>
            <p:cNvSpPr/>
            <p:nvPr/>
          </p:nvSpPr>
          <p:spPr>
            <a:xfrm>
              <a:off x="0" y="2595809"/>
              <a:ext cx="9112019" cy="140402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Прямокутник 3"/>
            <p:cNvSpPr/>
            <p:nvPr/>
          </p:nvSpPr>
          <p:spPr>
            <a:xfrm>
              <a:off x="2953182" y="2579962"/>
              <a:ext cx="202603" cy="1436833"/>
            </a:xfrm>
            <a:prstGeom prst="rect">
              <a:avLst/>
            </a:prstGeom>
            <a:solidFill>
              <a:srgbClr val="92D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Прямокутник 4"/>
            <p:cNvSpPr/>
            <p:nvPr/>
          </p:nvSpPr>
          <p:spPr>
            <a:xfrm>
              <a:off x="3155786" y="2579962"/>
              <a:ext cx="5988214" cy="1436833"/>
            </a:xfrm>
            <a:prstGeom prst="rect">
              <a:avLst/>
            </a:prstGeom>
            <a:solidFill>
              <a:srgbClr val="286E28"/>
            </a:solidFill>
            <a:ln>
              <a:solidFill>
                <a:srgbClr val="286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0074" rIns="0" bIns="40074" rtlCol="0" anchor="ctr"/>
            <a:lstStyle/>
            <a:p>
              <a:pPr algn="ctr">
                <a:spcAft>
                  <a:spcPts val="1052"/>
                </a:spcAft>
              </a:pPr>
              <a:r>
                <a:rPr lang="uk-UA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ШКІЛЬНИЙ БУЛІНГ</a:t>
              </a:r>
            </a:p>
            <a:p>
              <a:pPr algn="ctr">
                <a:spcAft>
                  <a:spcPts val="1052"/>
                </a:spcAft>
              </a:pPr>
              <a:endParaRPr lang="uk-UA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41447" y="4567829"/>
            <a:ext cx="4202553" cy="1004260"/>
          </a:xfrm>
          <a:prstGeom prst="rect">
            <a:avLst/>
          </a:prstGeom>
          <a:solidFill>
            <a:schemeClr val="bg1"/>
          </a:solidFill>
        </p:spPr>
        <p:txBody>
          <a:bodyPr wrap="square" lIns="80147" tIns="40074" rIns="80147" bIns="40074" rtlCol="0">
            <a:spAutoFit/>
          </a:bodyPr>
          <a:lstStyle/>
          <a:p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Підготувала </a:t>
            </a:r>
          </a:p>
          <a:p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Орина </a:t>
            </a:r>
            <a:r>
              <a:rPr lang="uk-UA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Курилко</a:t>
            </a:r>
            <a:endParaRPr lang="uk-U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ЗДВР </a:t>
            </a:r>
            <a:r>
              <a:rPr lang="uk-UA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Мирненського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ліцею</a:t>
            </a:r>
            <a:endParaRPr lang="uk-U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7585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60" y="1291694"/>
            <a:ext cx="8377214" cy="33547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ЕКОНОМІЧНИЙ </a:t>
            </a:r>
          </a:p>
          <a:p>
            <a:pPr algn="just" fontAlgn="base">
              <a:spcAft>
                <a:spcPts val="0"/>
              </a:spcAft>
            </a:pPr>
            <a:r>
              <a:rPr lang="uk-U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БУЛІНГ</a:t>
            </a:r>
          </a:p>
          <a:p>
            <a:pPr indent="285750" algn="just" fontAlgn="base">
              <a:spcAft>
                <a:spcPts val="0"/>
              </a:spcAft>
            </a:pP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радіжки, пошкодження одягу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будь-яких інших речей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жертви,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вимагання грошей, </a:t>
            </a: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інностей, відбирання їжі,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удь-якого майна  жертви тощо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506488"/>
            <a:ext cx="3451448" cy="27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60" y="1291694"/>
            <a:ext cx="8377214" cy="4585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ПСИХОЛОГІЧНИЙ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БУЛІНГ</a:t>
            </a:r>
          </a:p>
          <a:p>
            <a:pPr indent="285750" algn="just" fontAlgn="base">
              <a:spcAft>
                <a:spcPts val="0"/>
              </a:spcAft>
            </a:pP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насильство, пов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язане з дією на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сихіку, що завдає психологічну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равму, шляхом словесних образ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 погроз, переслідування,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алякування тощо, якими навмисно заподіюється вольова</a:t>
            </a:r>
          </a:p>
          <a:p>
            <a:pPr indent="285750" algn="just" fontAlgn="base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емоційна невпевненість</a:t>
            </a:r>
          </a:p>
          <a:p>
            <a:pPr indent="285750" algn="just" fontAlgn="base">
              <a:spcAft>
                <a:spcPts val="0"/>
              </a:spcAft>
            </a:pP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 вияву: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ербальний булінг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оціальний </a:t>
            </a:r>
            <a:r>
              <a:rPr lang="uk-UA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60318"/>
            <a:ext cx="3312368" cy="247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490914" y="1412776"/>
            <a:ext cx="8460341" cy="52014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ВЕРБАЛЬНИЙ </a:t>
            </a:r>
          </a:p>
          <a:p>
            <a:pPr algn="just" fontAlgn="base">
              <a:spcAft>
                <a:spcPts val="0"/>
              </a:spcAft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БУЛІНГ</a:t>
            </a:r>
          </a:p>
          <a:p>
            <a:pPr indent="285750" algn="just" fontAlgn="base">
              <a:spcAft>
                <a:spcPts val="0"/>
              </a:spcAft>
            </a:pP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активні дії, спрямовані на завдання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психологічної травми за допомогою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ловесних висловлювань, якими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авмисно заподіюється емоційна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евпевненість (обзивання, глузування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залякування,</a:t>
            </a: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жорстокі висловлювання,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висловлювання, які принижують </a:t>
            </a: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честь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гідність, якими ображається стать, раса, сексуальна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орієнтація, погрози тощо)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9" y="1556792"/>
            <a:ext cx="326032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СОЦІАЛЬНИЙ </a:t>
            </a:r>
          </a:p>
          <a:p>
            <a:pPr algn="just" fontAlgn="base">
              <a:spcAft>
                <a:spcPts val="0"/>
              </a:spcAft>
            </a:pPr>
            <a:r>
              <a:rPr lang="uk-U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БУЛІНГ</a:t>
            </a:r>
          </a:p>
          <a:p>
            <a:pPr indent="285750" algn="just" fontAlgn="base">
              <a:spcAft>
                <a:spcPts val="0"/>
              </a:spcAft>
            </a:pP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ктивні дії, які полягають у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алякуванні з застосуванням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актики ізоляції (ігнорування,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відмова 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спілкуванні, 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бойкот,</a:t>
            </a:r>
          </a:p>
          <a:p>
            <a:pPr indent="285750" algn="just" fontAlgn="base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озповсюдження пліток тощо).</a:t>
            </a:r>
          </a:p>
          <a:p>
            <a:pPr indent="285750" algn="just" fontAlgn="base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Такий вид булінгу спрямований на «соціальне видалення»</a:t>
            </a:r>
          </a:p>
          <a:p>
            <a:pPr indent="285750" algn="just" fontAlgn="base"/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жертви з колективу, переведення її у статус «білої ворони»</a:t>
            </a: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397420"/>
            <a:ext cx="3768702" cy="28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1398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ЕЛЕКТРОННИЙ </a:t>
            </a:r>
          </a:p>
          <a:p>
            <a:pPr algn="just" fontAlgn="base">
              <a:spcAft>
                <a:spcPts val="0"/>
              </a:spcAft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БУЛІНГ</a:t>
            </a:r>
          </a:p>
          <a:p>
            <a:pPr algn="just" fontAlgn="base">
              <a:spcAft>
                <a:spcPts val="0"/>
              </a:spcAft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(КІБЕРБУЛІНГ)</a:t>
            </a:r>
          </a:p>
          <a:p>
            <a:pPr indent="285750" algn="just" fontAlgn="base">
              <a:spcAft>
                <a:spcPts val="0"/>
              </a:spcAft>
            </a:pP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активні дії, спрямовані на завдання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сихологічної травми шляхом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риниження за допомогою мобільних телефонів, мережі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Інтернет, інших електронних пристроїв (знімання на відео    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бійок чи інших принижень, цькування через соціальні  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мережі тощо). </a:t>
            </a:r>
          </a:p>
          <a:p>
            <a:pPr indent="285750" algn="just" fontAlgn="base">
              <a:spcAft>
                <a:spcPts val="0"/>
              </a:spcAft>
            </a:pP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2" y="1374890"/>
            <a:ext cx="3120632" cy="248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Профілактика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булінгу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передбачає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роботу за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наступними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напрямками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uk-UA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236296" y="331813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53997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Ознайомлення шкільного колективу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 поняттями «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«третирування», «цькування» (висвітлення матеріалів на педагогічних радах, засіданнях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методоб'єднань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класних керівників, батьківських зборах).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обота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соціально-психологічної служби школи  серед дітей та учнівської молоді щодо попередження насильства з використанням основних форм просвітницької роботи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Формування правосвідомості і правової поведінки учнів, відповідальності за своє життя, розвиток активності, самостійності, творчості учнів, створення умов для самореалізації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особисті школярів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1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Профілактика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булінгу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передбачає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роботу за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наступними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напрямками</a:t>
            </a:r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uk-UA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236296" y="331813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17064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4.Створення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шкільному середовищі умов недопущення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та  відповідного середовища в освітній установі для профілактики та боротьби з негативними соціально-педагогічними наслідками цього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явища.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5.Проведення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бесід з підлітками з метою профілактики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виступи провідних спеціалістів у системі профілактичної роботи щодо подолання різноманітних форм агресивної поведінки серед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підлітків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6.Розробка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пам’ятки для учнів «Скажімо насильству НІ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програми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щодо профілактики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серед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підлітків.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8.Налагодження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співпраці з центром соціальних служб сім’ї, дітей та молоді, службами у справах дітей, представниками ВНЗ, ЗМІ, позашкільними установами, недержавними організаціями.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395536" y="230288"/>
            <a:ext cx="8593238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Технологія реагування працівників школи на виявлені або встановлені факти </a:t>
            </a:r>
            <a:r>
              <a:rPr lang="uk-UA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236296" y="331813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69386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встановлення факту або в разі підозри на наявність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батьки або вчитель повідомляє про це адміністрації навчального закладу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адміністрація спільно з соціально-психологічною службою школи невідкладно реагує на подані факти;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безпосередня робота класного керівника, практичного психолога та соціального педагога з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булерами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жертвами;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бесіда з учнями класу щодо з'ясування проявів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бесіда окремо з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булерами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окремо з жертвами третирування;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бесіда окремо з батьками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булерів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окремо з батьками жертв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щодо ситуації, що склалася та визначення шляхів її подолання;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відпрацювання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навичок поведінки жертв та виведення їх зі стану жертви.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Якщо факт виявився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булінгом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 адміністрація школи повідомляє поліцію та службу у справах дітей.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0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323528" y="0"/>
            <a:ext cx="8665246" cy="1412776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uk-UA" sz="2000" b="1" dirty="0"/>
              <a:t>В рамках профілактичної  та превентивної роботи у школі за представленими напрямками ми провели наступні заходи з попередження проявів </a:t>
            </a:r>
            <a:r>
              <a:rPr lang="uk-UA" sz="2000" b="1" dirty="0" err="1"/>
              <a:t>булінгу</a:t>
            </a:r>
            <a:endParaRPr lang="uk-UA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7236296" y="331813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58614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  <a:tab pos="81026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Анкетування учнів з метою виявлення проявів насильства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  <a:tab pos="810260" algn="l"/>
              </a:tabLst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 зустрічей, круглих столів, диспутів із спеціалістами правоохоронних та кримінальних відділів поліції, служби у справах дітей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</a:tabLst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інформаційних куточків для учнів із переліком організацій, до яких можна звернутися у ситуації насилля та правопорушень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</a:tabLst>
            </a:pP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на базі школи алгоритму реагування на випадки насильства серед дітей.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Бесіди з батьками учнів щодо профілактики 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булінгу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правил спілкування з дітьми, що потерпають від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цькування 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 та розповсюдження учнями профілактичних та пропагандистських буклетів «Стоп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булінг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"/>
              <a:tabLst>
                <a:tab pos="49911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 та використання в роботі соціально-психологічної служби школи «Пам'ятки школяру»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96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20142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ДІЯТИ ДИТИНІ - ЖЕРТВІ БУЛІНГУ</a:t>
            </a:r>
          </a:p>
          <a:p>
            <a:pPr algn="ctr" fontAlgn="base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(поради)</a:t>
            </a:r>
            <a:endParaRPr lang="uk-UA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ЗАМОВЧУВАТИ СИТУАЦІЮ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(розповісти батькам, вчителям, адміністрації навчального закладу або комусь з дорослих)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ОСОБИСТО ПРОТИСТОЯТИ БУЛЕРУ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можливості не піддаватися на провокації, не зважати на образи, так як відсутність відповідної  реакції жертви призведе до того, що вона стане нецікавою булеру)</a:t>
            </a:r>
            <a:endParaRPr lang="uk-U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ЗАТЕЛЕФОНУВАТИ НА НАЦІОНАЛЬНУ ДИТЯЧУ «ГАРЯЧУ ЛІНІЮ» 0 800 500 225 772 (БЕЗКОШТОВНО)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ЗАТЕЛЕФОНУВАТИ ДО ПОЛІЦІЇ 102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(розповісти про ситуацію)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ЗАТЕЛЕФОНУВАТИ ДО КОНТАКТ-ЦЕНТРУ БЕЗОПЛАТНОЇ ПРАВОВОЇ ДОПОМОГИ 0 800 213 103 (БЕЗКОШТОВНО)</a:t>
            </a:r>
          </a:p>
          <a:p>
            <a:pPr indent="285750" algn="just" fontAlgn="base">
              <a:spcAft>
                <a:spcPts val="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7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700808"/>
            <a:ext cx="8172909" cy="44644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uk-UA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  <a:r>
              <a:rPr lang="uk-UA" sz="4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(від англ.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ully-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хуліган, задирака, грубіян)</a:t>
            </a: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тривалий процес свідомого жорстокого ставлення, агресивної поведінки з метою заподіяння шкоди, викликання страху, тривоги, створення негативного середовища для людини</a:t>
            </a:r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50920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ДІЯТИ БАТЬКАМ ДИТИНИ - ЖЕРТВИ БУЛІНГУ</a:t>
            </a:r>
          </a:p>
          <a:p>
            <a:pPr algn="ctr" fontAlgn="base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(поради)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НАВЧИТИ ДИТИНУ НЕАГРЕСИВНО ПРОТИСТОЯТИ БУЛІНГУ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(уникати кривдника, не реагувати на нього, переключитися на спілкування з друзями, не залишаючись на самоті, поводитися впевнено)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ПОВІДОМИТИ ПРО ФАКТ БУЛІНГУ ВЧИТЕЛЯ ДИТИНИ, АДМІНІСТРАЦІЮ ШКОЛИ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ПОСПІЛКУВАТИСЯ З БАТЬКАМИ БУЛЕРА З МЕТОЮ ВПЛИВУ НА ЙОГО НЕГАТИВНУ ПОВЕДІНКУ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ЗАЛУЧИТИ ДИТИНУ ДО ПОЗАШКІЛЬНИХ ЗАНЯТЬ З МЕТОЮ РОЗШИРЕННЯ КОЛА ЇЇ СПІЛКУВАННЯ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«МИРНІ» МЕТОДИ НЕ ДОПОМАГАЮТЬ, ОБОВ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ЯЗКОВО ЗВЕРНУТИСЯ ДО КОМПЕТЕНТНИХ ОРГАНІВ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(поліції, прокуратури, служби у справах дітей тощо)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50920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ДІЯТИ БАТЬКАМ ДИТИНИ - БУЛЕРА</a:t>
            </a:r>
          </a:p>
          <a:p>
            <a:pPr algn="ctr" fontAlgn="base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(поради)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ПОСТАВИТИСЯ ДО БУЛІНГУ СЕРЙОЗНО </a:t>
            </a:r>
            <a:r>
              <a:rPr lang="uk-UA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(не сприймати його як тимчасове явище в поведінці дитини)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uk-UA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ПОСПІЛКУВАТИСЯ З ДИТИНОЮ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 метою з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ясування причин такої поведінки, шляхів вирішення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ПРИЙТИ З ДИТИНОЮ НА ПРИЙОМ ДО ПСИХОЛОГА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(фахівець допоможе розібратися у психологічних аспектах булінгу) 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ДОПУСКАТИ ОБРАЗ ДИТИНИ ВДОМА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(часто діти, які зазнають насильства вдома, самі в школі стають кривдниками)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ПОСТІЙНО АКЦЕНТРУВАТИ ДИТИНІ НА НЕОБХІДНОСТІ СПІВЧУВАТИ, СПІВПЕРЕЖИВАТИ, РОБИТИ ДОБРО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078313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ВІДПОВІДАЛЬНІСТЬ ЗА ВЧИНЕННЯ БУЛІНГУ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Aft>
                <a:spcPts val="0"/>
              </a:spcAft>
            </a:pPr>
            <a:endParaRPr lang="uk-UA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fontAlgn="base">
              <a:spcAft>
                <a:spcPts val="0"/>
              </a:spcAft>
            </a:pPr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uk-UA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вчинення </a:t>
            </a:r>
            <a:r>
              <a:rPr lang="uk-UA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булінгу (в залежності від самого діяння, його наслідків, віку булера) можуть наставати різні види відповідальності:</a:t>
            </a:r>
          </a:p>
          <a:p>
            <a:pPr marL="285750" indent="-285750" algn="just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матеріальну та моральну шкоду за діяння, вчинене дитиною у віці до 14 років, несуть батьки, які відшкодовують матеріальні збитки, завдані жертві діями булера, а також доведену у встановленому законом порядку моральну шкоду </a:t>
            </a:r>
          </a:p>
          <a:p>
            <a:pPr marL="285750" indent="-285750" algn="just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учня можуть також бути застосовані заходи педагогічного впливу, передбачені статутами відповідних навчальних закладів</a:t>
            </a:r>
          </a:p>
          <a:p>
            <a:pPr marL="285750" indent="-285750" algn="just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якщо діяння підпадає під ознаки адміністративного правопорушення або злочину, то за його вчинення настає адміністративна та кримінальна відповідальність відповідно. Причому до таких видів відповідальності у різних випадках можуть притягуватися як діти, так і їх батьки</a:t>
            </a:r>
          </a:p>
        </p:txBody>
      </p:sp>
    </p:spTree>
    <p:extLst>
      <p:ext uri="{BB962C8B-B14F-4D97-AF65-F5344CB8AC3E}">
        <p14:creationId xmlns:p14="http://schemas.microsoft.com/office/powerpoint/2010/main" val="14704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139869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АДМІНІСТРАТИВНА ВІДПОВІДАЛЬНІСТЬ</a:t>
            </a:r>
          </a:p>
          <a:p>
            <a:pPr algn="ctr" fontAlgn="base">
              <a:spcAft>
                <a:spcPts val="0"/>
              </a:spcAft>
            </a:pPr>
            <a:r>
              <a:rPr lang="uk-UA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(передбачена Кодексом України про адміністративні правопорушення)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дітей, віком до 16 років, відповідальність несуть батьки або особи, що їх замінюють </a:t>
            </a:r>
            <a:r>
              <a:rPr lang="uk-UA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(такі особи, як правило, притягуються до адміністративної відповідальності в порядку ст. 184 КУпАП)</a:t>
            </a:r>
          </a:p>
          <a:p>
            <a:pPr marL="342900" indent="-342900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uk-UA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віці від 16 років до 18 років неповнолітній сам може притягуватися до адміністративної відповідальності в залежності від правопорушення </a:t>
            </a:r>
            <a:r>
              <a:rPr lang="uk-UA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(дрібне викрадення чужого майна (ст. 51 КУпАП); дрібне хуліганство (ст. 173 КУпАП); поширення неправдивих чуток (ст. 173-1 КУпАП) тощо)</a:t>
            </a:r>
          </a:p>
          <a:p>
            <a:r>
              <a:rPr lang="uk-UA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У такому випадку до нього застосовуються 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такі заходи впливу:</a:t>
            </a:r>
          </a:p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1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зобов'язання публічно або в іншій формі попросити вибачення у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потерпілого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попередження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догана або сувора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догана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4</a:t>
            </a:r>
            <a:r>
              <a:rPr lang="ru-RU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передача неповнолітнього під нагляд батькам або особам, які їх замінюють, чи під нагляд педагогічному або трудовому колективу за їх згодою, а також окремим громадянам на їх </a:t>
            </a: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прохання</a:t>
            </a:r>
            <a:endParaRPr lang="ru-RU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2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59" y="1291694"/>
            <a:ext cx="8460341" cy="520142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КРИМІНАЛЬНА ВІДПОВІДАЛЬНІСТЬ</a:t>
            </a:r>
          </a:p>
          <a:p>
            <a:pPr algn="ctr" fontAlgn="base">
              <a:spcAft>
                <a:spcPts val="0"/>
              </a:spcAft>
            </a:pPr>
            <a:r>
              <a:rPr lang="uk-UA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(передбачена Кримінальним кодексом України)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віці від 16 років до 18 років неповнолітній сам може притягуватися до кримінальної відповідальності в залежності від скоєного ним злочину</a:t>
            </a:r>
          </a:p>
          <a:p>
            <a:pPr algn="just" fontAlgn="base">
              <a:spcAft>
                <a:spcPts val="0"/>
              </a:spcAft>
            </a:pPr>
            <a:endParaRPr lang="uk-UA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uk-UA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деякі види злочинів, передбачені ст. 22 ККУ, неповнолітній може притягуватися з 14 років</a:t>
            </a:r>
            <a:r>
              <a:rPr lang="uk-UA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(умисне тяжке тілесне ушкодження (ст. 121 ККУ) умисне середньої тяжкості тілесне ушкодження (ст.122 ККУ); зґвалтування (ст. 152 ККУ); насильницьке задоволення статевої пристрасті неприродним способом (ст. 153 ККУ); крадіжку (185 ККУ) тощо)</a:t>
            </a:r>
          </a:p>
          <a:p>
            <a:pPr algn="just" fontAlgn="base">
              <a:spcAft>
                <a:spcPts val="0"/>
              </a:spcAft>
            </a:pPr>
            <a:endParaRPr lang="uk-UA" sz="15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</a:t>
            </a:r>
            <a:r>
              <a:rPr lang="uk-UA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кщо неповнолітній, який до досягнення віку, з якого настає кримінальна відповідальність, вчинить діяння, яке підпадає під ознаки злочину, до нього судом можуть бути застосовані примусові заходи виховного характеру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uk-UA" sz="15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кримінальної відповідальності  також можуть притягуватися батьки, опікуни чи піклувальники дитини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(ст. 166 ККУ: злісне невиконання </a:t>
            </a:r>
            <a:r>
              <a:rPr lang="ru-RU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обов'язків по догляду за дитиною або за особою, щодо якої встановлена опіка </a:t>
            </a:r>
            <a:r>
              <a:rPr lang="ru-RU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піклування)</a:t>
            </a:r>
            <a:endParaRPr lang="uk-UA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83659" y="1412776"/>
            <a:ext cx="7848781" cy="32316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uk-UA" sz="4400" b="1" dirty="0" smtClean="0">
                <a:solidFill>
                  <a:srgbClr val="286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ПАМ</a:t>
            </a:r>
            <a:r>
              <a:rPr lang="en-US" sz="4400" b="1" dirty="0" smtClean="0">
                <a:solidFill>
                  <a:srgbClr val="286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4400" b="1" dirty="0" smtClean="0">
                <a:solidFill>
                  <a:srgbClr val="286E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ЯТАЙТЕ!</a:t>
            </a:r>
          </a:p>
          <a:p>
            <a:pPr algn="just" fontAlgn="base">
              <a:spcAft>
                <a:spcPts val="0"/>
              </a:spcAft>
            </a:pPr>
            <a:r>
              <a:rPr lang="uk-UA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«Спробуйте бути хоч трохи добрішими – і ви побачите, що будете не в змозі зробити поганий вчинок»</a:t>
            </a:r>
          </a:p>
          <a:p>
            <a:pPr fontAlgn="base">
              <a:spcAft>
                <a:spcPts val="0"/>
              </a:spcAft>
            </a:pPr>
            <a:r>
              <a:rPr lang="uk-UA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   </a:t>
            </a:r>
            <a:r>
              <a:rPr lang="uk-UA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Конфуцій </a:t>
            </a:r>
            <a:endParaRPr lang="uk-UA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44430"/>
            <a:ext cx="3384376" cy="195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700808"/>
            <a:ext cx="8172909" cy="4896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 ПРОЯВУ БУЛІНГУ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ловесні образи, глузування, обзивання, погрози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образливі жести або дії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ловесні та інтонаційні залякування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гнорування, відмова від спілкування, бойкот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имагання грошей, їжі, майна, псування речей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ізичне насилля, тобто дії, спрямовані на завдання болю чи тілесних ушкоджень (удари, штовхання, викручування рук, підніжки, побиття тощо)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приниження через гаджети</a:t>
            </a: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(через смс з мобільних телефонів, </a:t>
            </a: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лектронні листи)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приниження у соціальних мережах тощо</a:t>
            </a:r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3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700808"/>
            <a:ext cx="8172909" cy="48965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ОСНОВНІ ПРИЧИНИ БУЛІНГУ</a:t>
            </a: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помилкове уявлення про те, що агресивна поведінка допустима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ажання завоювати авторитет в очах друзів та однолітків, стати «популярним»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ажання привернути увагу дорослих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компенсація за особистісні невдачі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нудьга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заздрість, злість, жорстокість, підлість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4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uk-UA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 та жорстоке поводження батьків</a:t>
            </a:r>
          </a:p>
        </p:txBody>
      </p:sp>
    </p:spTree>
    <p:extLst>
      <p:ext uri="{BB962C8B-B14F-4D97-AF65-F5344CB8AC3E}">
        <p14:creationId xmlns:p14="http://schemas.microsoft.com/office/powerpoint/2010/main" val="12824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588988" y="1651887"/>
            <a:ext cx="8172909" cy="4896544"/>
          </a:xfrm>
          <a:prstGeom prst="rect">
            <a:avLst/>
          </a:prstGeom>
          <a:ln>
            <a:solidFill>
              <a:srgbClr val="286E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СОЦІАЛЬНА СТРУКТУРА БУЛІНГУ</a:t>
            </a: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3690" y="2887592"/>
            <a:ext cx="3728309" cy="1744136"/>
          </a:xfrm>
          <a:prstGeom prst="roundRect">
            <a:avLst/>
          </a:prstGeom>
          <a:solidFill>
            <a:srgbClr val="286E28"/>
          </a:solidFill>
          <a:ln>
            <a:solidFill>
              <a:srgbClr val="FEFEF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ПЕРЕСЛІДУВАЧ (БУЛЕР)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3647" y="5122027"/>
            <a:ext cx="3628351" cy="936104"/>
          </a:xfrm>
          <a:prstGeom prst="roundRect">
            <a:avLst/>
          </a:prstGeom>
          <a:solidFill>
            <a:srgbClr val="286E28"/>
          </a:solidFill>
          <a:ln>
            <a:solidFill>
              <a:srgbClr val="E6F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ЖЕРТВА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2910679"/>
            <a:ext cx="3471335" cy="726462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СПОСТЕРІГАЧ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2479432" y="4615281"/>
            <a:ext cx="456824" cy="504056"/>
          </a:xfrm>
          <a:prstGeom prst="rightArrow">
            <a:avLst/>
          </a:prstGeom>
          <a:solidFill>
            <a:srgbClr val="286E28"/>
          </a:solidFill>
          <a:ln>
            <a:solidFill>
              <a:srgbClr val="E6F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69" y="3972952"/>
            <a:ext cx="3414314" cy="2336941"/>
          </a:xfrm>
          <a:prstGeom prst="rect">
            <a:avLst/>
          </a:prstGeom>
        </p:spPr>
      </p:pic>
      <p:cxnSp>
        <p:nvCxnSpPr>
          <p:cNvPr id="44" name="Прямая со стрелкой 43"/>
          <p:cNvCxnSpPr/>
          <p:nvPr/>
        </p:nvCxnSpPr>
        <p:spPr>
          <a:xfrm>
            <a:off x="4571998" y="3837694"/>
            <a:ext cx="1872210" cy="671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9" idx="3"/>
          </p:cNvCxnSpPr>
          <p:nvPr/>
        </p:nvCxnSpPr>
        <p:spPr>
          <a:xfrm flipV="1">
            <a:off x="4571998" y="5456348"/>
            <a:ext cx="1872210" cy="133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380312" y="3637141"/>
            <a:ext cx="288032" cy="1275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5508103" y="3637141"/>
            <a:ext cx="1872209" cy="1275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2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588988" y="1340768"/>
            <a:ext cx="8172909" cy="5207663"/>
          </a:xfrm>
          <a:prstGeom prst="rect">
            <a:avLst/>
          </a:prstGeom>
          <a:ln>
            <a:solidFill>
              <a:srgbClr val="286E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ВІДЧУВАЄ СИЛЬНУ ПОТРЕБУ ПАНУВАТИ І </a:t>
            </a:r>
          </a:p>
          <a:p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ПІДПОРЯДКОВУВАТИ СОБІ ІНШИХ </a:t>
            </a: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ПЕРЕСЛІДУЄ ВЛАСНІ ЦІЛІ</a:t>
            </a: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ІМПУЛЬСИВНИЙ</a:t>
            </a:r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ЗУХВАЛИЙ ТА АРГЕСИВНИЙ У ВІДНОШЕННІ ДО ДОРОСЛИХ (ПЕРЕДУСІМ БАТЬКІВ ТА ВЧИТЕЛІВ)</a:t>
            </a:r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ПОЗБАВЛЕНИЙ СПІВЧУТТЯ ДО ЖЕРТВИ</a:t>
            </a: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НЕРІДКО МАЄ ФІЗИЧНУ ПЕРЕВАГУ ПЕРЕД ІНШИМИ</a:t>
            </a:r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1412776"/>
            <a:ext cx="3024336" cy="1718179"/>
          </a:xfrm>
          <a:prstGeom prst="roundRect">
            <a:avLst/>
          </a:prstGeom>
          <a:solidFill>
            <a:srgbClr val="286E28"/>
          </a:solidFill>
          <a:ln>
            <a:solidFill>
              <a:srgbClr val="E6F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ТИПОВИЙ ПЕРЕСЛІДУВАЧ</a:t>
            </a:r>
          </a:p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(БУЛЕР)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7" y="1412776"/>
            <a:ext cx="3881456" cy="3066253"/>
          </a:xfrm>
          <a:prstGeom prst="rect">
            <a:avLst/>
          </a:prstGeom>
        </p:spPr>
      </p:pic>
      <p:cxnSp>
        <p:nvCxnSpPr>
          <p:cNvPr id="19" name="Прямая со стрелкой 18"/>
          <p:cNvCxnSpPr/>
          <p:nvPr/>
        </p:nvCxnSpPr>
        <p:spPr>
          <a:xfrm>
            <a:off x="3707904" y="2271865"/>
            <a:ext cx="2522440" cy="2930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0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8449" y="260648"/>
            <a:ext cx="1003791" cy="707488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588988" y="1340768"/>
            <a:ext cx="8172909" cy="5207663"/>
          </a:xfrm>
          <a:prstGeom prst="rect">
            <a:avLst/>
          </a:prstGeom>
          <a:ln>
            <a:solidFill>
              <a:srgbClr val="286E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ПОЛОХЛИВА, ВРАЗЛИВА, ЗАМКНУТА, </a:t>
            </a:r>
          </a:p>
          <a:p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СОРОМ</a:t>
            </a:r>
            <a:r>
              <a:rPr lang="en-US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ЯЗЛИВА, МАЄ НИЗЬКУ САМООЦІНКУ</a:t>
            </a: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ЗАНИЖЕНИЙ АБО ЗАВИЩЕНИЙ РІВЕНЬ ІНТЕЛЕКТУ</a:t>
            </a: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СХИЛЬНА ДО ДЕПРЕСІЇ, ЧАСТІШЕ ЗА ІНШИХ ОДНОЛІТКІВ ДУМАЄ ПРО САМОГУБСТВО</a:t>
            </a:r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ЧАСТО МАЄ ФІЗИЧНІ ВАДИ (НОСИТЬ ОКУЛЯРИ ЧЕРЕЗ ПОГАНИЙ ЗІР, ПОГАНО ЧУЄ, МАЄ ПОРУШЕННЯ ОПОРНО-РУХОВОГО АПАРАТУ, ЗАЇКАННЯ ТОЩО)</a:t>
            </a:r>
          </a:p>
          <a:p>
            <a:endParaRPr lang="uk-UA" sz="1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МАЄ ЗОВНІШНІ ОСОБЛИВОСТІ (РУДЕ ВОЛОССЯ, ВЕСНЯНКИ, ВІДСТОВБУРЧЕНІ ВУХА, НЕЗВИЧНА ФОРМА ГОЛОВИ, НАДМІРНА ХУДОРЛЯВІСТЬ ЧИ ПОВНОТА ТОЩО)</a:t>
            </a: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МАЄ НЕДОСТАТНЬО РОЗВИНЕНІ СОЦІАЛЬНІ НАВИЧКИ (ПРОБЛЕМИ У СПІЛКУВАННІ, ВІДСУТНІСТЬ ДОСВІДУ «ЖИТТЯ У КОЛЕКТИВІ»)</a:t>
            </a: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1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3568" y="1412777"/>
            <a:ext cx="3024336" cy="1296143"/>
          </a:xfrm>
          <a:prstGeom prst="roundRect">
            <a:avLst/>
          </a:prstGeom>
          <a:solidFill>
            <a:srgbClr val="286E28"/>
          </a:solidFill>
          <a:ln>
            <a:solidFill>
              <a:srgbClr val="E6F2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ТИПОВА ЖЕРТВА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60" y="1327210"/>
            <a:ext cx="3236337" cy="2475388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stCxn id="9" idx="3"/>
          </p:cNvCxnSpPr>
          <p:nvPr/>
        </p:nvCxnSpPr>
        <p:spPr>
          <a:xfrm>
            <a:off x="3707904" y="2060849"/>
            <a:ext cx="2160240" cy="504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8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240171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592858" y="1700808"/>
            <a:ext cx="8172909" cy="4896544"/>
          </a:xfrm>
          <a:prstGeom prst="rect">
            <a:avLst/>
          </a:prstGeom>
          <a:ln>
            <a:solidFill>
              <a:srgbClr val="286E28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БУЛІНГУ</a:t>
            </a: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uk-UA" sz="24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08608" y="2622281"/>
            <a:ext cx="3616572" cy="825225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ФІЗИЧНИЙ </a:t>
            </a:r>
          </a:p>
          <a:p>
            <a:pPr algn="ctr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2622281"/>
            <a:ext cx="3708412" cy="849386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ПСИХОЛОГІЧНИЙ БУЛІНГ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9260" y="3660898"/>
            <a:ext cx="3007071" cy="720080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ербальний (словесний) булінг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39260" y="4588958"/>
            <a:ext cx="3029184" cy="720080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оціальний булінг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5390257"/>
            <a:ext cx="3769363" cy="1036071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Кібербулінг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925643" y="3474264"/>
            <a:ext cx="10111" cy="2433140"/>
          </a:xfrm>
          <a:prstGeom prst="line">
            <a:avLst/>
          </a:prstGeom>
          <a:ln>
            <a:solidFill>
              <a:srgbClr val="286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4935754" y="3768910"/>
            <a:ext cx="603506" cy="504056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929283" y="4654490"/>
            <a:ext cx="594855" cy="520446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08608" y="5403057"/>
            <a:ext cx="3622564" cy="893334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ЕКОНОМІЧНИЙ </a:t>
            </a:r>
          </a:p>
          <a:p>
            <a:pPr algn="ctr"/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БУЛІНГ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43046" y="3642328"/>
            <a:ext cx="2907146" cy="580116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ізичне насильство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43046" y="4412527"/>
            <a:ext cx="2909945" cy="591635"/>
          </a:xfrm>
          <a:prstGeom prst="roundRect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ексуальний булінг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8475" y="3452245"/>
            <a:ext cx="4697" cy="1363054"/>
          </a:xfrm>
          <a:prstGeom prst="line">
            <a:avLst/>
          </a:prstGeom>
          <a:ln>
            <a:solidFill>
              <a:srgbClr val="286E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728475" y="3684132"/>
            <a:ext cx="618314" cy="504056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51934" y="4444942"/>
            <a:ext cx="572444" cy="504056"/>
          </a:xfrm>
          <a:prstGeom prst="rightArrow">
            <a:avLst/>
          </a:prstGeom>
          <a:solidFill>
            <a:srgbClr val="286E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5226" y="230288"/>
            <a:ext cx="9144000" cy="754661"/>
          </a:xfrm>
          <a:prstGeom prst="rect">
            <a:avLst/>
          </a:prstGeom>
          <a:solidFill>
            <a:srgbClr val="286E28"/>
          </a:solidFill>
          <a:ln>
            <a:solidFill>
              <a:srgbClr val="286E28"/>
            </a:solidFill>
          </a:ln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uk-UA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6804248" y="240171"/>
            <a:ext cx="2267653" cy="754661"/>
          </a:xfrm>
          <a:prstGeom prst="rect">
            <a:avLst/>
          </a:prstGeom>
          <a:noFill/>
        </p:spPr>
        <p:txBody>
          <a:bodyPr vert="horz" lIns="80147" tIns="40074" rIns="80147" bIns="40074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uk-UA" sz="2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79512" y="108000"/>
            <a:ext cx="216024" cy="108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79512" y="2420888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187896" y="4077072"/>
            <a:ext cx="288032" cy="28803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кутник 1"/>
          <p:cNvSpPr/>
          <p:nvPr/>
        </p:nvSpPr>
        <p:spPr>
          <a:xfrm>
            <a:off x="611560" y="1291694"/>
            <a:ext cx="8377214" cy="55092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algn="just" fontAlgn="base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ФІЗИЧНИЙ </a:t>
            </a:r>
          </a:p>
          <a:p>
            <a:pPr algn="just" fontAlgn="base">
              <a:spcAft>
                <a:spcPts val="0"/>
              </a:spcAft>
            </a:pPr>
            <a:r>
              <a:rPr lang="uk-U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uk-UA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БУЛІНГ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фізичне залякування, тобто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активні дії, спрямовані на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аподіяння фізичного болю та/або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ілесних ушкоджень (дотики, 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товхання, стусани, удари,</a:t>
            </a: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побої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ії сексуального характеру тощо)</a:t>
            </a:r>
          </a:p>
          <a:p>
            <a:pPr indent="285750" algn="just" fontAlgn="base">
              <a:spcAft>
                <a:spcPts val="0"/>
              </a:spcAft>
            </a:pPr>
            <a:endParaRPr lang="uk-U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285750" algn="just" fontAlgn="base">
              <a:spcAft>
                <a:spcPts val="0"/>
              </a:spcAft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 вияву: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ізичне насильство (штовхання, підніжки зачіпання, стусани, ляпаси, побиття, нанесення тілесних ушкоджень тощо)</a:t>
            </a:r>
          </a:p>
          <a:p>
            <a:pPr marL="342900" indent="-342900" algn="just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uk-UA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ексуальний булінг (зйомки у роздягальні, сексуальні домагання тощо)</a:t>
            </a:r>
          </a:p>
          <a:p>
            <a:pPr indent="285750" algn="just" fontAlgn="base">
              <a:spcAft>
                <a:spcPts val="0"/>
              </a:spcAft>
            </a:pP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49" y="1386128"/>
            <a:ext cx="3239574" cy="283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0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3732</TotalTime>
  <Words>1734</Words>
  <Application>Microsoft Office PowerPoint</Application>
  <PresentationFormat>Экран (4:3)</PresentationFormat>
  <Paragraphs>283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MaTeMat1K</dc:creator>
  <cp:lastModifiedBy>Пользователь Windows</cp:lastModifiedBy>
  <cp:revision>425</cp:revision>
  <cp:lastPrinted>2016-06-08T13:41:31Z</cp:lastPrinted>
  <dcterms:created xsi:type="dcterms:W3CDTF">2010-02-23T11:30:32Z</dcterms:created>
  <dcterms:modified xsi:type="dcterms:W3CDTF">2023-11-23T14:26:02Z</dcterms:modified>
</cp:coreProperties>
</file>